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0" r:id="rId2"/>
  </p:sldMasterIdLst>
  <p:notesMasterIdLst>
    <p:notesMasterId r:id="rId20"/>
  </p:notesMasterIdLst>
  <p:sldIdLst>
    <p:sldId id="256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71" r:id="rId11"/>
    <p:sldId id="268" r:id="rId12"/>
    <p:sldId id="272" r:id="rId13"/>
    <p:sldId id="273" r:id="rId14"/>
    <p:sldId id="267" r:id="rId15"/>
    <p:sldId id="269" r:id="rId16"/>
    <p:sldId id="270" r:id="rId17"/>
    <p:sldId id="266" r:id="rId18"/>
    <p:sldId id="257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Condensed" panose="020F0502020204030204" pitchFamily="34" charset="0"/>
      <p:regular r:id="rId29"/>
      <p:bold r:id="rId30"/>
      <p:italic r:id="rId31"/>
      <p:boldItalic r:id="rId32"/>
    </p:embeddedFont>
    <p:embeddedFont>
      <p:font typeface="Roboto Light" panose="020F0302020204030204" pitchFamily="34" charset="0"/>
      <p:regular r:id="rId33"/>
      <p:italic r:id="rId3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0" autoAdjust="0"/>
    <p:restoredTop sz="76153"/>
  </p:normalViewPr>
  <p:slideViewPr>
    <p:cSldViewPr snapToGrid="0" showGuides="1">
      <p:cViewPr varScale="1">
        <p:scale>
          <a:sx n="81" d="100"/>
          <a:sy n="81" d="100"/>
        </p:scale>
        <p:origin x="22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A1451-EEB4-47F0-AA29-B73E7FCDF80F}" type="datetimeFigureOut">
              <a:rPr lang="de-DE" smtClean="0"/>
              <a:t>15.07.22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A7D40-5C7F-4B12-BAEC-FAD22B9DDE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10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647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Tranlsation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intermediate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/>
          </a:p>
          <a:p>
            <a:pPr marL="0" indent="0"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human-computer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sequence-to-sequence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(RNN)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-level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intermediate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deploy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SONATA-NFV.</a:t>
            </a:r>
            <a:endParaRPr lang="de-DE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de-DE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de-DE" dirty="0"/>
          </a:p>
          <a:p>
            <a:pPr marL="228600" indent="-228600">
              <a:buAutoNum type="arabicPeriod"/>
            </a:pPr>
            <a:endParaRPr lang="de-DE" dirty="0"/>
          </a:p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191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conflicts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inconsistency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tionalities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conflicts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Infeasible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rejected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Valid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feasibility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Thus,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monitor,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conflicts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simple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such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prioritization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first-order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handle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conflicts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e-DE" dirty="0"/>
          </a:p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468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2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mobile network is a communications network that provides a wireless connection to individual devices.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transmitting data via radio waves from end-user devices to a transceiver.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netwotks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apply </a:t>
            </a:r>
            <a:r>
              <a:rPr lang="en-US" sz="120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softwarizaztion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Virtualization.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future mobile networks should be self-configuring, self-managing, and self- optimizing.</a:t>
            </a:r>
            <a:endParaRPr lang="en-US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21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promising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open source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High-level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powerful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all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deploy,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01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Network management is a set of tools with is designed to Deploy, maintain, optimize and update the 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These tools manage underlying devices, such as routers, switches, access point, etc.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Translation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IDN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IDN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virtual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awareness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inconsistencies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monitor and manage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guarantee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monitor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corrective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488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interface. After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machine-readable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IP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assurance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Observer, IP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corrective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reconfiguration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underlying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Optimization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Maker (ODM)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optimal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IP. 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Lerns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feasibility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Observer (SO)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assurance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retrieved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inconsistency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overloaded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Manager (IM)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interface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IM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also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329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high-level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optimal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IDN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potential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immediately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perform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IDN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forecast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system-level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Part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Security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immediately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stays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compliance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assurance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2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-generation mobile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mobile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broadband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reliable,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low-latency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high-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6G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ultra-massive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type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connectivity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Things (IoT), fully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vehicles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Internet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smart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increase the complexity and the cost of network operation and maintenance.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Intelligentization</a:t>
            </a:r>
            <a:r>
              <a:rPr lang="en-US" dirty="0"/>
              <a:t>, powered by AI, is the key to achieving fully autonomous network management.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6G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intelligent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flexibility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diverse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061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accomplished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operational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network. AI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wireless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e-DE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Planing</a:t>
            </a:r>
            <a:r>
              <a:rPr lang="en-US" b="1" dirty="0"/>
              <a:t>: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Annealing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Tabu Search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design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AI-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dynamically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AI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Transfer Learning, Reinforcement Learning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monitoring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Regression (LR), Support Vector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(SVM), and Hidden Markov Model (HMM)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mobile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dynamically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 multiple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optimal mobile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forecasting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optimal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efficiency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retransmission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overheads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reliability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137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human-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arbitrary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high-level and flexible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NLP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intent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Sequence-to-Sequence</a:t>
            </a:r>
            <a:r>
              <a:rPr lang="de-DE" dirty="0"/>
              <a:t> (seq2seq)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(RNN) and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, </a:t>
            </a:r>
            <a:r>
              <a:rPr lang="de-DE" dirty="0" err="1"/>
              <a:t>Bidirectional</a:t>
            </a:r>
            <a:r>
              <a:rPr lang="de-DE" dirty="0"/>
              <a:t> Encoder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Transformers (BERT).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D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A7D40-5C7F-4B12-BAEC-FAD22B9DDE7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12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13" y="169227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4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713" y="457200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60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06" y="2020162"/>
            <a:ext cx="4692316" cy="7473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36" y="3889516"/>
            <a:ext cx="4470255" cy="23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41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6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175" y="1455893"/>
            <a:ext cx="7885954" cy="470995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  <a:ea typeface="Roboto Light" panose="02000000000000000000" pitchFamily="2" charset="0"/>
              </a:defRPr>
            </a:lvl1pPr>
            <a:lvl2pPr>
              <a:lnSpc>
                <a:spcPct val="100000"/>
              </a:lnSpc>
              <a:defRPr>
                <a:latin typeface="+mn-lt"/>
                <a:ea typeface="Roboto Light" panose="02000000000000000000" pitchFamily="2" charset="0"/>
              </a:defRPr>
            </a:lvl2pPr>
            <a:lvl3pPr marL="1143000" indent="-228600">
              <a:lnSpc>
                <a:spcPct val="100000"/>
              </a:lnSpc>
              <a:buFont typeface="Roboto Light" panose="02000000000000000000" pitchFamily="2" charset="0"/>
              <a:buChar char="•"/>
              <a:defRPr>
                <a:latin typeface="+mn-lt"/>
                <a:ea typeface="Roboto Light" panose="02000000000000000000" pitchFamily="2" charset="0"/>
              </a:defRPr>
            </a:lvl3pPr>
            <a:lvl4pPr marL="1600200" indent="-228600">
              <a:lnSpc>
                <a:spcPct val="100000"/>
              </a:lnSpc>
              <a:buFont typeface="Roboto Light" panose="02000000000000000000" pitchFamily="2" charset="0"/>
              <a:buChar char="–"/>
              <a:defRPr>
                <a:latin typeface="+mn-lt"/>
                <a:ea typeface="Roboto Light" panose="02000000000000000000" pitchFamily="2" charset="0"/>
              </a:defRPr>
            </a:lvl4pPr>
            <a:lvl5pPr marL="2057400" indent="-228600">
              <a:lnSpc>
                <a:spcPct val="100000"/>
              </a:lnSpc>
              <a:buFont typeface="Roboto Light" panose="02000000000000000000" pitchFamily="2" charset="0"/>
              <a:buChar char="·"/>
              <a:defRPr>
                <a:latin typeface="+mn-lt"/>
                <a:ea typeface="Roboto Light" panose="02000000000000000000" pitchFamily="2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53577" y="288742"/>
            <a:ext cx="6694099" cy="800287"/>
          </a:xfrm>
          <a:prstGeom prst="rect">
            <a:avLst/>
          </a:prstGeom>
        </p:spPr>
        <p:txBody>
          <a:bodyPr anchor="b" anchorCtr="0"/>
          <a:lstStyle>
            <a:lvl1pPr algn="l">
              <a:defRPr sz="3200" b="0">
                <a:solidFill>
                  <a:schemeClr val="accent1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421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438" y="553498"/>
            <a:ext cx="6702300" cy="535531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defRPr lang="en-US"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58825" y="1449387"/>
            <a:ext cx="3870000" cy="4716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143000" indent="-228600">
              <a:buFont typeface="Roboto Light" panose="02000000000000000000" pitchFamily="2" charset="0"/>
              <a:buChar char="•"/>
              <a:defRPr sz="1600"/>
            </a:lvl3pPr>
            <a:lvl4pPr marL="1600200" indent="-228600">
              <a:buFont typeface="Roboto Light" panose="02000000000000000000" pitchFamily="2" charset="0"/>
              <a:buChar char="–"/>
              <a:defRPr sz="1400"/>
            </a:lvl4pPr>
            <a:lvl5pPr marL="2057400" indent="-228600">
              <a:buFont typeface="Roboto Light" panose="02000000000000000000" pitchFamily="2" charset="0"/>
              <a:buChar char="·"/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78700" y="1449388"/>
            <a:ext cx="3870000" cy="4716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143000" indent="-228600">
              <a:buFont typeface="Roboto Light" panose="02000000000000000000" pitchFamily="2" charset="0"/>
              <a:buChar char="•"/>
              <a:defRPr sz="1600"/>
            </a:lvl3pPr>
            <a:lvl4pPr marL="1600200" indent="-228600">
              <a:buFont typeface="Roboto Light" panose="02000000000000000000" pitchFamily="2" charset="0"/>
              <a:buChar char="–"/>
              <a:defRPr sz="1400"/>
            </a:lvl4pPr>
            <a:lvl5pPr marL="2057400" indent="-228600">
              <a:buFont typeface="Roboto Light" panose="02000000000000000000" pitchFamily="2" charset="0"/>
              <a:buChar char="·"/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140" y="553498"/>
            <a:ext cx="6689725" cy="535531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defRPr lang="en-US" sz="32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0049" y="1449388"/>
            <a:ext cx="3868340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  <a:ea typeface="Roboto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8894" y="1449388"/>
            <a:ext cx="38700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kern="1200" dirty="0">
                <a:solidFill>
                  <a:schemeClr val="tx1"/>
                </a:solidFill>
                <a:latin typeface="+mj-lt"/>
                <a:ea typeface="Roboto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58825" y="2486025"/>
            <a:ext cx="3870000" cy="36798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143000" indent="-228600">
              <a:buFont typeface="Roboto Light" panose="02000000000000000000" pitchFamily="2" charset="0"/>
              <a:buChar char="•"/>
              <a:defRPr sz="1600"/>
            </a:lvl3pPr>
            <a:lvl4pPr marL="1600200" indent="-228600">
              <a:buFont typeface="Roboto Light" panose="02000000000000000000" pitchFamily="2" charset="0"/>
              <a:buChar char="–"/>
              <a:defRPr sz="1400"/>
            </a:lvl4pPr>
            <a:lvl5pPr marL="2057400" indent="-228600">
              <a:buFont typeface="Roboto Light" panose="02000000000000000000" pitchFamily="2" charset="0"/>
              <a:buChar char="·"/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778894" y="2486025"/>
            <a:ext cx="3870000" cy="36798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143000" indent="-228600">
              <a:buFont typeface="Roboto Light" panose="02000000000000000000" pitchFamily="2" charset="0"/>
              <a:buChar char="•"/>
              <a:defRPr sz="1600"/>
            </a:lvl3pPr>
            <a:lvl4pPr marL="1600200" indent="-228600">
              <a:buFont typeface="Roboto Light" panose="02000000000000000000" pitchFamily="2" charset="0"/>
              <a:buChar char="–"/>
              <a:defRPr sz="1400"/>
            </a:lvl4pPr>
            <a:lvl5pPr marL="2057400" indent="-228600">
              <a:buFont typeface="Roboto Light" panose="02000000000000000000" pitchFamily="2" charset="0"/>
              <a:buChar char="·"/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8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575" y="387298"/>
            <a:ext cx="6697620" cy="701731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defRPr lang="en-US" sz="32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93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16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14" y="839694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714" y="2439897"/>
            <a:ext cx="2949178" cy="3725957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41286" y="1449391"/>
            <a:ext cx="4607414" cy="4716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143000" indent="-228600">
              <a:buFont typeface="Roboto Light" panose="02000000000000000000" pitchFamily="2" charset="0"/>
              <a:buChar char="•"/>
              <a:defRPr sz="1600"/>
            </a:lvl3pPr>
            <a:lvl4pPr marL="1600200" indent="-228600">
              <a:buFont typeface="Roboto Light" panose="02000000000000000000" pitchFamily="2" charset="0"/>
              <a:buChar char="–"/>
              <a:defRPr sz="1400"/>
            </a:lvl4pPr>
            <a:lvl5pPr marL="2057400" indent="-228600">
              <a:buFont typeface="Roboto Light" panose="02000000000000000000" pitchFamily="2" charset="0"/>
              <a:buChar char="·"/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9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14" y="839694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52047" y="1455365"/>
            <a:ext cx="4592078" cy="4710486"/>
          </a:xfrm>
        </p:spPr>
        <p:txBody>
          <a:bodyPr/>
          <a:lstStyle>
            <a:lvl1pPr marL="0" indent="0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714" y="2439897"/>
            <a:ext cx="2949178" cy="3725957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18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494" y="1860303"/>
            <a:ext cx="7895434" cy="1588127"/>
          </a:xfrm>
          <a:prstGeom prst="rect">
            <a:avLst/>
          </a:prstGeom>
        </p:spPr>
        <p:txBody>
          <a:bodyPr anchor="b">
            <a:spAutoFit/>
          </a:bodyPr>
          <a:lstStyle>
            <a:lvl1pPr algn="ctr">
              <a:defRPr sz="5400">
                <a:solidFill>
                  <a:schemeClr val="tx1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546" y="3914694"/>
            <a:ext cx="7850108" cy="609398"/>
          </a:xfrm>
          <a:prstGeom prst="rect">
            <a:avLst/>
          </a:prstGeom>
        </p:spPr>
        <p:txBody>
          <a:bodyPr numCol="1">
            <a:spAutoFit/>
          </a:bodyPr>
          <a:lstStyle>
            <a:lvl1pPr marL="0" indent="0" algn="ctr">
              <a:lnSpc>
                <a:spcPct val="120000"/>
              </a:lnSpc>
              <a:buNone/>
              <a:defRPr sz="2800" spc="-10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0" b="29875"/>
          <a:stretch/>
        </p:blipFill>
        <p:spPr>
          <a:xfrm>
            <a:off x="7957325" y="5900579"/>
            <a:ext cx="1186676" cy="957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050" y="6325727"/>
            <a:ext cx="2407901" cy="38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92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" y="0"/>
            <a:ext cx="250165" cy="6858000"/>
          </a:xfrm>
          <a:prstGeom prst="rect">
            <a:avLst/>
          </a:prstGeom>
          <a:gradFill flip="none" rotWithShape="1">
            <a:gsLst>
              <a:gs pos="0">
                <a:srgbClr val="1C456A"/>
              </a:gs>
              <a:gs pos="40000">
                <a:srgbClr val="214E7F"/>
              </a:gs>
              <a:gs pos="100000">
                <a:srgbClr val="88B6E0"/>
              </a:gs>
            </a:gsLst>
            <a:lin ang="16200000" scaled="0"/>
            <a:tileRect/>
          </a:gra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426" y="1449389"/>
            <a:ext cx="7886700" cy="471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1727" y="6469785"/>
            <a:ext cx="773099" cy="20005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700">
                <a:solidFill>
                  <a:schemeClr val="bg1">
                    <a:lumMod val="65000"/>
                  </a:schemeClr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3850" y="6469785"/>
            <a:ext cx="4669767" cy="20005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700">
                <a:solidFill>
                  <a:schemeClr val="bg1">
                    <a:lumMod val="65000"/>
                  </a:schemeClr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2932" y="6469785"/>
            <a:ext cx="327585" cy="20005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700">
                <a:solidFill>
                  <a:schemeClr val="bg1">
                    <a:lumMod val="65000"/>
                  </a:schemeClr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0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9" r="16343"/>
          <a:stretch/>
        </p:blipFill>
        <p:spPr>
          <a:xfrm>
            <a:off x="7901521" y="-1"/>
            <a:ext cx="1242479" cy="1106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" y="6445110"/>
            <a:ext cx="1644628" cy="2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6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SzPct val="100000"/>
        <a:buFont typeface="Wingdings" panose="05000000000000000000" pitchFamily="2" charset="2"/>
        <a:buChar char="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615600" indent="-288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Roboto" pitchFamily="2" charset="0"/>
        <a:buChar char="»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Roboto Light" panose="02000000000000000000" pitchFamily="2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Roboto Light" panose="02000000000000000000" pitchFamily="2" charset="0"/>
        <a:buChar char="–"/>
        <a:defRPr sz="1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Roboto Light" panose="02000000000000000000" pitchFamily="2" charset="0"/>
        <a:buChar char="·"/>
        <a:defRPr sz="16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4156">
          <p15:clr>
            <a:srgbClr val="F26B43"/>
          </p15:clr>
        </p15:guide>
        <p15:guide id="7" orient="horz" pos="686">
          <p15:clr>
            <a:srgbClr val="F26B43"/>
          </p15:clr>
        </p15:guide>
        <p15:guide id="8" pos="471">
          <p15:clr>
            <a:srgbClr val="F26B43"/>
          </p15:clr>
        </p15:guide>
        <p15:guide id="9" orient="horz" pos="913">
          <p15:clr>
            <a:srgbClr val="F26B43"/>
          </p15:clr>
        </p15:guide>
        <p15:guide id="10" pos="5448">
          <p15:clr>
            <a:srgbClr val="F26B43"/>
          </p15:clr>
        </p15:guide>
        <p15:guide id="11" pos="158">
          <p15:clr>
            <a:srgbClr val="F26B43"/>
          </p15:clr>
        </p15:guide>
        <p15:guide id="12" pos="4694">
          <p15:clr>
            <a:srgbClr val="F26B43"/>
          </p15:clr>
        </p15:guide>
        <p15:guide id="13" orient="horz" pos="3884">
          <p15:clr>
            <a:srgbClr val="F26B43"/>
          </p15:clr>
        </p15:guide>
        <p15:guide id="14" pos="295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" y="0"/>
            <a:ext cx="250165" cy="6858000"/>
          </a:xfrm>
          <a:prstGeom prst="rect">
            <a:avLst/>
          </a:prstGeom>
          <a:gradFill flip="none" rotWithShape="1">
            <a:gsLst>
              <a:gs pos="0">
                <a:srgbClr val="1C456A"/>
              </a:gs>
              <a:gs pos="40000">
                <a:srgbClr val="214E7F"/>
              </a:gs>
              <a:gs pos="100000">
                <a:srgbClr val="88B6E0"/>
              </a:gs>
            </a:gsLst>
            <a:lin ang="16200000" scaled="0"/>
            <a:tileRect/>
          </a:gra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94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3840">
          <p15:clr>
            <a:srgbClr val="F26B43"/>
          </p15:clr>
        </p15:guide>
        <p15:guide id="4" pos="1920">
          <p15:clr>
            <a:srgbClr val="F26B43"/>
          </p15:clr>
        </p15:guide>
        <p15:guide id="5" orient="horz" pos="1442">
          <p15:clr>
            <a:srgbClr val="F26B43"/>
          </p15:clr>
        </p15:guide>
        <p15:guide id="6" orient="horz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10.1145/3229584.3229590" TargetMode="External"/><Relationship Id="rId4" Type="http://schemas.openxmlformats.org/officeDocument/2006/relationships/hyperlink" Target="https://dl.acm.org/doi/10.1145/3243318.324332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235286482030241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243318.324332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756494" y="2358901"/>
            <a:ext cx="7895434" cy="1089529"/>
          </a:xfrm>
        </p:spPr>
        <p:txBody>
          <a:bodyPr/>
          <a:lstStyle/>
          <a:p>
            <a:r>
              <a:rPr lang="en-US" sz="3600" b="1" dirty="0"/>
              <a:t>Key Challenges for Intent-Driven Mobile Network Management </a:t>
            </a:r>
            <a:endParaRPr lang="en-US" sz="3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779157" y="3633340"/>
            <a:ext cx="7850108" cy="2423740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Vladyslav Kolesnykov </a:t>
            </a:r>
          </a:p>
          <a:p>
            <a:endParaRPr lang="en-US" sz="2000" dirty="0"/>
          </a:p>
          <a:p>
            <a:r>
              <a:rPr lang="en-US" sz="2000" dirty="0"/>
              <a:t>Advisor: Tobias </a:t>
            </a:r>
            <a:r>
              <a:rPr lang="en-US" sz="2000" dirty="0" err="1"/>
              <a:t>Foth</a:t>
            </a:r>
            <a:endParaRPr lang="en-US" sz="2000" dirty="0"/>
          </a:p>
          <a:p>
            <a:r>
              <a:rPr lang="en-US" sz="2000" dirty="0"/>
              <a:t>Software Methodologies for Distributed Systems (Prof. Bauer) </a:t>
            </a:r>
          </a:p>
          <a:p>
            <a:r>
              <a:rPr lang="en-US" sz="2000" dirty="0"/>
              <a:t>University of Augsburg </a:t>
            </a:r>
          </a:p>
        </p:txBody>
      </p:sp>
      <p:sp>
        <p:nvSpPr>
          <p:cNvPr id="6" name="Untertitel 4">
            <a:extLst>
              <a:ext uri="{FF2B5EF4-FFF2-40B4-BE49-F238E27FC236}">
                <a16:creationId xmlns:a16="http://schemas.microsoft.com/office/drawing/2014/main" id="{9D52E599-CF15-9429-3F07-3256AB74C440}"/>
              </a:ext>
            </a:extLst>
          </p:cNvPr>
          <p:cNvSpPr txBox="1">
            <a:spLocks/>
          </p:cNvSpPr>
          <p:nvPr/>
        </p:nvSpPr>
        <p:spPr>
          <a:xfrm>
            <a:off x="646946" y="426816"/>
            <a:ext cx="7850108" cy="1428596"/>
          </a:xfrm>
          <a:prstGeom prst="rect">
            <a:avLst/>
          </a:prstGeom>
        </p:spPr>
        <p:txBody>
          <a:bodyPr numCol="1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 pitchFamily="2" charset="2"/>
              <a:buNone/>
              <a:defRPr sz="2800" kern="1200" spc="-10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Seminar </a:t>
            </a:r>
          </a:p>
          <a:p>
            <a:r>
              <a:rPr lang="en-US" sz="2000" i="1" dirty="0"/>
              <a:t>Software Engineering for Distributed Systems </a:t>
            </a:r>
            <a:endParaRPr lang="en-US" sz="2000" dirty="0"/>
          </a:p>
          <a:p>
            <a:r>
              <a:rPr lang="de-DE" sz="2000" dirty="0"/>
              <a:t>Sommersemester</a:t>
            </a:r>
            <a:r>
              <a:rPr lang="en-US" sz="2000" dirty="0"/>
              <a:t> 2022 </a:t>
            </a:r>
          </a:p>
        </p:txBody>
      </p:sp>
    </p:spTree>
    <p:extLst>
      <p:ext uri="{BB962C8B-B14F-4D97-AF65-F5344CB8AC3E}">
        <p14:creationId xmlns:p14="http://schemas.microsoft.com/office/powerpoint/2010/main" val="1295948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Artificial Intelligence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AI can automate network operations in mobile networks that require human intervention. </a:t>
            </a:r>
          </a:p>
          <a:p>
            <a:pPr marL="0" indent="0">
              <a:buNone/>
            </a:pPr>
            <a:r>
              <a:rPr lang="en-US" dirty="0"/>
              <a:t>Network operations that could benefit from AI integration:</a:t>
            </a:r>
          </a:p>
          <a:p>
            <a:r>
              <a:rPr lang="en-US" dirty="0"/>
              <a:t>Planning</a:t>
            </a:r>
          </a:p>
          <a:p>
            <a:r>
              <a:rPr lang="en-US" dirty="0"/>
              <a:t>Configuration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Optimization</a:t>
            </a:r>
          </a:p>
          <a:p>
            <a:r>
              <a:rPr lang="en-US" dirty="0"/>
              <a:t>Healing</a:t>
            </a:r>
          </a:p>
          <a:p>
            <a:r>
              <a:rPr lang="en-US" dirty="0"/>
              <a:t>Security assurance</a:t>
            </a:r>
          </a:p>
          <a:p>
            <a:r>
              <a:rPr lang="en-US" dirty="0"/>
              <a:t>Intent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54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 description and translation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8175" y="1455893"/>
            <a:ext cx="7987240" cy="4709958"/>
          </a:xfrm>
        </p:spPr>
        <p:txBody>
          <a:bodyPr/>
          <a:lstStyle/>
          <a:p>
            <a:r>
              <a:rPr lang="en-US" dirty="0"/>
              <a:t>Translating intents into concrete network configurations is one of the biggest challenges of IDN.</a:t>
            </a:r>
          </a:p>
          <a:p>
            <a:r>
              <a:rPr lang="en-US" dirty="0"/>
              <a:t>The intent should be human-readable at the application level and machine-understandable at the resource layer.</a:t>
            </a:r>
          </a:p>
          <a:p>
            <a:r>
              <a:rPr lang="en-US" dirty="0"/>
              <a:t>A mid-level representation might be useful for efficient intent processing and implementation.</a:t>
            </a:r>
          </a:p>
          <a:p>
            <a:r>
              <a:rPr lang="en-US" dirty="0"/>
              <a:t>The intent translation is based on Natural Language Processing (NLP).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925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Nile intent example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”Every day from 09:00 to 18:00, the cell should have a range of 1 km with a data rate of 100 Mbit/s, latency under 10 milliseconds, and frequency band 2000 MHz”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AEF7D05-07DA-C04C-63A5-812507CA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85" y="3242504"/>
            <a:ext cx="6890739" cy="2538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B78DE1-4710-1B25-B56D-A941032A3CD3}"/>
              </a:ext>
            </a:extLst>
          </p:cNvPr>
          <p:cNvSpPr txBox="1"/>
          <p:nvPr/>
        </p:nvSpPr>
        <p:spPr>
          <a:xfrm>
            <a:off x="2885480" y="5745842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Translated intent written in Nile.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85641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Intent translation process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65615" y="2016087"/>
            <a:ext cx="4278386" cy="3651218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Receive operator input as 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Extract entities from input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entities to translator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Translate entities to Nile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Request operator’s feedback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Receive  operator’s confirmation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Nile intent to deployer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Compile Nile intent into network policy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Deploy network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F4FA88-EA3E-D38C-A6C7-980D18456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6"/>
          <a:stretch/>
        </p:blipFill>
        <p:spPr>
          <a:xfrm>
            <a:off x="308472" y="2236424"/>
            <a:ext cx="4557142" cy="2763244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2188B287-F075-44A7-E4C6-F751F6A20A99}"/>
              </a:ext>
            </a:extLst>
          </p:cNvPr>
          <p:cNvSpPr txBox="1"/>
          <p:nvPr/>
        </p:nvSpPr>
        <p:spPr>
          <a:xfrm>
            <a:off x="308472" y="5139298"/>
            <a:ext cx="45571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hlinkClick r:id="rId5"/>
              </a:rPr>
              <a:t>Jacobs, A. S.; </a:t>
            </a:r>
            <a:r>
              <a:rPr lang="en-US" sz="1100" dirty="0" err="1">
                <a:hlinkClick r:id="rId5"/>
              </a:rPr>
              <a:t>Pfitscher</a:t>
            </a:r>
            <a:r>
              <a:rPr lang="en-US" sz="1100" dirty="0">
                <a:hlinkClick r:id="rId5"/>
              </a:rPr>
              <a:t>, R. J.; Ferreira, R. A. &amp; Granville, L. Z.</a:t>
            </a:r>
          </a:p>
          <a:p>
            <a:pPr algn="ctr"/>
            <a:r>
              <a:rPr lang="en-US" sz="1100" dirty="0">
                <a:hlinkClick r:id="rId5"/>
              </a:rPr>
              <a:t>Refining Network Intents for Self-Driving Networks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3842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 fulfillment and conflict resolution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Inconsistency, missing network functionalities, or conflicts with existing intents might occur.</a:t>
            </a:r>
          </a:p>
          <a:p>
            <a:r>
              <a:rPr lang="en-US" dirty="0"/>
              <a:t>Intent validation and feasibility checking are required.</a:t>
            </a:r>
          </a:p>
          <a:p>
            <a:r>
              <a:rPr lang="en-US" dirty="0"/>
              <a:t>Conflicts among intents require intent coordination and conflict determination, prevention, and resolution.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25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standardization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exploration and development of IDN by various research groups, open-source communities, and industrial companies.</a:t>
            </a:r>
          </a:p>
          <a:p>
            <a:r>
              <a:rPr lang="en-US" dirty="0"/>
              <a:t>Existing IDN frameworks are based on heterogeneous architectures and underlying techniques.</a:t>
            </a:r>
          </a:p>
          <a:p>
            <a:r>
              <a:rPr lang="en-US" dirty="0"/>
              <a:t>The absence of a standardized intent format and common architecture is one of the main challenges.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87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IDN is a concept that tends to automate conventional network management.</a:t>
            </a:r>
          </a:p>
          <a:p>
            <a:r>
              <a:rPr lang="en-US" dirty="0"/>
              <a:t>Intent offers an efficient and powerful way to manage network infrastructure, resources, and services without providing exact configurations.</a:t>
            </a:r>
          </a:p>
          <a:p>
            <a:r>
              <a:rPr lang="en-US" dirty="0"/>
              <a:t>However, IDN faces several challenges and requires further research.</a:t>
            </a:r>
          </a:p>
          <a:p>
            <a:r>
              <a:rPr lang="en-US" dirty="0"/>
              <a:t>Integration of artificial intelligence is a key to automating network operations.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31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37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Definition of Intent-Driven Networking</a:t>
            </a:r>
          </a:p>
          <a:p>
            <a:r>
              <a:rPr lang="en-US" dirty="0"/>
              <a:t>IDN Management process</a:t>
            </a:r>
          </a:p>
          <a:p>
            <a:r>
              <a:rPr lang="en-US" dirty="0"/>
              <a:t>Generic IDN Architecture</a:t>
            </a:r>
          </a:p>
          <a:p>
            <a:r>
              <a:rPr lang="en-US" dirty="0"/>
              <a:t>Advantages of IDN</a:t>
            </a:r>
          </a:p>
          <a:p>
            <a:r>
              <a:rPr lang="en-US" dirty="0"/>
              <a:t>Challenges of IDN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83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6G challenges:</a:t>
            </a:r>
          </a:p>
          <a:p>
            <a:r>
              <a:rPr lang="en-US" dirty="0"/>
              <a:t>A peak data rate of at least 1 Tb/s and a user-experienced data rate of more than 1 Gb/s.</a:t>
            </a:r>
          </a:p>
          <a:p>
            <a:r>
              <a:rPr lang="en-US" dirty="0"/>
              <a:t>An over-the-air latency of &lt;10 </a:t>
            </a:r>
            <a:r>
              <a:rPr lang="en-US" dirty="0" err="1"/>
              <a:t>ms.</a:t>
            </a:r>
            <a:endParaRPr lang="en-US" dirty="0"/>
          </a:p>
          <a:p>
            <a:r>
              <a:rPr lang="en-US" dirty="0"/>
              <a:t>Ten times the connectivity density of 5G.</a:t>
            </a:r>
          </a:p>
          <a:p>
            <a:r>
              <a:rPr lang="en-US" dirty="0"/>
              <a:t>Massive machine-type communication (IoT, autonomous vehicles, smart cities)</a:t>
            </a:r>
          </a:p>
          <a:p>
            <a:r>
              <a:rPr lang="en-US" dirty="0"/>
              <a:t>increasing maintenance costs, error probability, and low management efficiency.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Future mobile networks should adopt automation capabilities by applying a deeper level of intelligence.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83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Intent-Driven Networking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Intent-driven networking (IDN) </a:t>
            </a:r>
            <a:r>
              <a:rPr lang="en-US" dirty="0"/>
              <a:t>is a concept aimed at automating network administration tasks with reliance on artificial intelligence.</a:t>
            </a:r>
          </a:p>
          <a:p>
            <a:r>
              <a:rPr lang="en-US" dirty="0"/>
              <a:t>The </a:t>
            </a:r>
            <a:r>
              <a:rPr lang="en-US" b="1" dirty="0"/>
              <a:t>intent</a:t>
            </a:r>
            <a:r>
              <a:rPr lang="en-US" dirty="0"/>
              <a:t> is a declarative way to define the desired state of the network that can be translated into specific configurations.</a:t>
            </a:r>
          </a:p>
          <a:p>
            <a:r>
              <a:rPr lang="en-US" dirty="0"/>
              <a:t>Example: "a cell should have a range of 1 km with a data rate of 100 Mbit/s.”</a:t>
            </a:r>
          </a:p>
          <a:p>
            <a:r>
              <a:rPr lang="en-US" dirty="0"/>
              <a:t>The intent-driven network can automatically deploy, configure, verify and optimize itself to achieve a target state defined by intent.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5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IDN Management process</a:t>
            </a:r>
          </a:p>
        </p:txBody>
      </p: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A0CC964-3596-014E-D1AC-AEAD2199C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4" y="2028193"/>
            <a:ext cx="7613192" cy="29967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78411-0189-5F1F-126D-004151956107}"/>
              </a:ext>
            </a:extLst>
          </p:cNvPr>
          <p:cNvSpPr txBox="1"/>
          <p:nvPr/>
        </p:nvSpPr>
        <p:spPr>
          <a:xfrm>
            <a:off x="765403" y="5024978"/>
            <a:ext cx="7885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4"/>
              </a:rPr>
              <a:t>Wei, Y.; Peng, M. &amp; Liu, Y. “Intent-based networks for 6G: Insights and challenges“ In: Digital Communications and Networks</a:t>
            </a:r>
            <a:endParaRPr lang="ru-DE" sz="1100" dirty="0"/>
          </a:p>
        </p:txBody>
      </p:sp>
    </p:spTree>
    <p:extLst>
      <p:ext uri="{BB962C8B-B14F-4D97-AF65-F5344CB8AC3E}">
        <p14:creationId xmlns:p14="http://schemas.microsoft.com/office/powerpoint/2010/main" val="310517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IDN Architecture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23CB550-70BD-C48A-FFA1-40C3D7BC0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57" y="1089029"/>
            <a:ext cx="4766286" cy="50989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FF9BAFBB-8834-AF92-C6E7-59FDC39252D3}"/>
              </a:ext>
            </a:extLst>
          </p:cNvPr>
          <p:cNvSpPr txBox="1"/>
          <p:nvPr/>
        </p:nvSpPr>
        <p:spPr>
          <a:xfrm>
            <a:off x="753577" y="6159728"/>
            <a:ext cx="761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Barun Saha et al. “Intent-based Networks: An Industrial Perspective”.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7125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IDN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implementation of business goals into network configurations.</a:t>
            </a:r>
          </a:p>
          <a:p>
            <a:r>
              <a:rPr lang="en-US" dirty="0"/>
              <a:t>Simplifies and automates network operations.</a:t>
            </a:r>
          </a:p>
          <a:p>
            <a:r>
              <a:rPr lang="en-US" dirty="0"/>
              <a:t>Automates troubleshooting and resolution.</a:t>
            </a:r>
          </a:p>
          <a:p>
            <a:r>
              <a:rPr lang="en-US" dirty="0"/>
              <a:t>Enables automatic learning and optimization.</a:t>
            </a:r>
          </a:p>
          <a:p>
            <a:r>
              <a:rPr lang="en-US" dirty="0"/>
              <a:t>Improves network security capabilities.</a:t>
            </a:r>
          </a:p>
          <a:p>
            <a:r>
              <a:rPr lang="en-US" dirty="0"/>
              <a:t>Continuous alignment of the network with the business objectives.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03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IDN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Next-generation Mobile Networks</a:t>
            </a:r>
          </a:p>
          <a:p>
            <a:r>
              <a:rPr lang="en-US" dirty="0"/>
              <a:t>Application of Artificial Intelligence</a:t>
            </a:r>
          </a:p>
          <a:p>
            <a:r>
              <a:rPr lang="en-US" dirty="0"/>
              <a:t>Intent description and translation</a:t>
            </a:r>
          </a:p>
          <a:p>
            <a:r>
              <a:rPr lang="en-US" dirty="0"/>
              <a:t>Intent fulfillment and conflict resolution</a:t>
            </a:r>
          </a:p>
          <a:p>
            <a:r>
              <a:rPr lang="en-US" dirty="0"/>
              <a:t>Lack of standardization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79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Next-generation Mobile Networks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6G should support enhanced mobile broadband, and highly reliable, low-latency, long-distance, and high-mobility communication.</a:t>
            </a:r>
          </a:p>
          <a:p>
            <a:r>
              <a:rPr lang="en-US" dirty="0"/>
              <a:t>Manual network management is error-prone and requires expert knowledge.</a:t>
            </a:r>
          </a:p>
          <a:p>
            <a:r>
              <a:rPr lang="en-US" dirty="0"/>
              <a:t>It faces the increasing complexity and the cost of network operations and maintenance. </a:t>
            </a:r>
          </a:p>
          <a:p>
            <a:r>
              <a:rPr lang="en-US" dirty="0" err="1"/>
              <a:t>Intelligentization</a:t>
            </a:r>
            <a:r>
              <a:rPr lang="en-US" dirty="0"/>
              <a:t>, powered by AI, is the key to achieving fully autonomous network management.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81D35-D578-4722-B28A-A5F6E19A4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76D-924D-4DE8-807E-36DF16476AA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Roboto Condensed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82821"/>
      </p:ext>
    </p:extLst>
  </p:cSld>
  <p:clrMapOvr>
    <a:masterClrMapping/>
  </p:clrMapOvr>
</p:sld>
</file>

<file path=ppt/theme/theme1.xml><?xml version="1.0" encoding="utf-8"?>
<a:theme xmlns:a="http://schemas.openxmlformats.org/drawingml/2006/main" name="SMDS Master - 4:3">
  <a:themeElements>
    <a:clrScheme name="SMD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586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MDS - Roboto">
      <a:majorFont>
        <a:latin typeface="Roboto Condensed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 - SMDS Folienmaster.potx" id="{9BEECB24-6CC1-4056-AD3C-39DE448F8415}" vid="{DCE504F6-A953-479F-AF71-53F679A3A1AF}"/>
    </a:ext>
  </a:extLst>
</a:theme>
</file>

<file path=ppt/theme/theme2.xml><?xml version="1.0" encoding="utf-8"?>
<a:theme xmlns:a="http://schemas.openxmlformats.org/drawingml/2006/main" name="SMDS Title Slides - 4:3">
  <a:themeElements>
    <a:clrScheme name="SMD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586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MDS - Roboto">
      <a:majorFont>
        <a:latin typeface="Roboto Condensed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lumMod val="75000"/>
              </a:schemeClr>
            </a:gs>
            <a:gs pos="72000">
              <a:schemeClr val="accent1">
                <a:lumMod val="7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9 - SMDS Folienmaster.potx" id="{9BEECB24-6CC1-4056-AD3C-39DE448F8415}" vid="{AC1982D8-F8DC-41A6-BBE3-51891B02A0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SMDS Master - 4:3</Template>
  <TotalTime>2056</TotalTime>
  <Words>2207</Words>
  <Application>Microsoft Macintosh PowerPoint</Application>
  <PresentationFormat>Экран (4:3)</PresentationFormat>
  <Paragraphs>197</Paragraphs>
  <Slides>17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Calibri</vt:lpstr>
      <vt:lpstr>Wingdings</vt:lpstr>
      <vt:lpstr>Arial</vt:lpstr>
      <vt:lpstr>Roboto Condensed</vt:lpstr>
      <vt:lpstr>Roboto</vt:lpstr>
      <vt:lpstr>Roboto Light</vt:lpstr>
      <vt:lpstr>SMDS Master - 4:3</vt:lpstr>
      <vt:lpstr>SMDS Title Slides - 4:3</vt:lpstr>
      <vt:lpstr>Key Challenges for Intent-Driven Mobile Network Management </vt:lpstr>
      <vt:lpstr>Agenda</vt:lpstr>
      <vt:lpstr>Motivation</vt:lpstr>
      <vt:lpstr>Intent-Driven Networking</vt:lpstr>
      <vt:lpstr>IDN Management process</vt:lpstr>
      <vt:lpstr>Generic IDN Architecture</vt:lpstr>
      <vt:lpstr>Advantages of IDN</vt:lpstr>
      <vt:lpstr>Challenges of IDN</vt:lpstr>
      <vt:lpstr>Next-generation Mobile Networks</vt:lpstr>
      <vt:lpstr>Application of Artificial Intelligence</vt:lpstr>
      <vt:lpstr>Intent description and translation</vt:lpstr>
      <vt:lpstr>Nile intent example</vt:lpstr>
      <vt:lpstr>Example of Intent translation process</vt:lpstr>
      <vt:lpstr>Intent fulfillment and conflict resolution</vt:lpstr>
      <vt:lpstr>Lack of standardization</vt:lpstr>
      <vt:lpstr>Conclusion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Владислав Колесников</dc:creator>
  <cp:lastModifiedBy>Владислав Колесников</cp:lastModifiedBy>
  <cp:revision>121</cp:revision>
  <dcterms:created xsi:type="dcterms:W3CDTF">2022-07-11T16:25:44Z</dcterms:created>
  <dcterms:modified xsi:type="dcterms:W3CDTF">2022-07-15T11:38:54Z</dcterms:modified>
</cp:coreProperties>
</file>